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png" ContentType="image/png"/>
  <Default Extension="wdp" ContentType="image/vnd.ms-photo"/>
  <Default Extension="svg" ContentType="image/svg+xml"/>
  <Default Extension="jpg" ContentType="image/jpeg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slideLayouts/slideLayout7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theme/theme1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customXml/item2.xml" ContentType="application/xml"/>
  <Override PartName="/customXml/itemProps21.xml" ContentType="application/vnd.openxmlformats-officedocument.customXmlProperties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114.xml" ContentType="application/vnd.openxmlformats-officedocument.presentationml.slide+xml"/>
  <Override PartName="/ppt/notesSlides/notesSlide114.xml" ContentType="application/vnd.openxmlformats-officedocument.presentationml.notesSlide+xml"/>
  <Override PartName="/ppt/viewProps.xml" ContentType="application/vnd.openxmlformats-officedocument.presentationml.viewProps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presProps.xml" ContentType="application/vnd.openxmlformats-officedocument.presentationml.presProps+xml"/>
  <Override PartName="/customXml/item12.xml" ContentType="application/xml"/>
  <Override PartName="/customXml/itemProps12.xml" ContentType="application/vnd.openxmlformats-officedocument.customXmlProperties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107.xml" ContentType="application/vnd.openxmlformats-officedocument.presentationml.slide+xml"/>
  <Override PartName="/ppt/notesSlides/notesSlide10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commentAuthors.xml" ContentType="application/vnd.openxmlformats-officedocument.presentationml.commentAuthors+xml"/>
  <Override PartName="/ppt/slides/slide99.xml" ContentType="application/vnd.openxmlformats-officedocument.presentationml.slide+xml"/>
  <Override PartName="/ppt/notesSlides/notesSlide99.xml" ContentType="application/vnd.openxmlformats-officedocument.presentationml.notesSlide+xml"/>
  <Override PartName="/ppt/tableStyles.xml" ContentType="application/vnd.openxmlformats-officedocument.presentationml.tableStyles+xml"/>
  <Override PartName="/ppt/slides/slide310.xml" ContentType="application/vnd.openxmlformats-officedocument.presentationml.slide+xml"/>
  <Override PartName="/ppt/notesSlides/notesSlide310.xml" ContentType="application/vnd.openxmlformats-officedocument.presentationml.notesSlide+xml"/>
  <Override PartName="/ppt/slides/slide811.xml" ContentType="application/vnd.openxmlformats-officedocument.presentationml.slide+xml"/>
  <Override PartName="/ppt/notesSlides/notesSlide811.xml" ContentType="application/vnd.openxmlformats-officedocument.presentationml.notes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customXml/item33.xml" ContentType="application/xml"/>
  <Override PartName="/customXml/itemProps33.xml" ContentType="application/vnd.openxmlformats-officedocument.customXml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microsoft.com/office/2020/02/relationships/classificationlabels" Target="/docMetadata/LabelInfo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25" r:id="rId1"/>
  </p:sldMasterIdLst>
  <p:notesMasterIdLst>
    <p:notesMasterId r:id="rId13"/>
  </p:notesMasterIdLst>
  <p:handoutMasterIdLst>
    <p:handoutMasterId r:id="rId14"/>
  </p:handoutMasterIdLst>
  <p:sldIdLst>
    <p:sldId id="339" r:id="rId2"/>
    <p:sldId id="340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8CE"/>
    <a:srgbClr val="7480D6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34" autoAdjust="0"/>
  </p:normalViewPr>
  <p:slideViewPr>
    <p:cSldViewPr snapToGrid="0">
      <p:cViewPr>
        <p:scale>
          <a:sx n="100" d="100"/>
          <a:sy n="100" d="100"/>
        </p:scale>
        <p:origin x="-806" y="-5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6"/>
    </p:cViewPr>
  </p:sorterViewPr>
  <p:notesViewPr>
    <p:cSldViewPr snapToGrid="0">
      <p:cViewPr>
        <p:scale>
          <a:sx n="50" d="100"/>
          <a:sy n="50" d="100"/>
        </p:scale>
        <p:origin x="3403" y="283"/>
      </p:cViewPr>
      <p:guideLst/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1.xml" Id="rId8" /><Relationship Type="http://schemas.openxmlformats.org/officeDocument/2006/relationships/notesMaster" Target="/ppt/notesMasters/notesMaster11.xml" Id="rId13" /><Relationship Type="http://schemas.openxmlformats.org/officeDocument/2006/relationships/theme" Target="/ppt/theme/theme12.xml" Id="rId18" /><Relationship Type="http://schemas.openxmlformats.org/officeDocument/2006/relationships/slide" Target="/ppt/slides/slide22.xml" Id="rId3" /><Relationship Type="http://schemas.openxmlformats.org/officeDocument/2006/relationships/customXml" Target="/customXml/item2.xml" Id="rId21" /><Relationship Type="http://schemas.openxmlformats.org/officeDocument/2006/relationships/slide" Target="/ppt/slides/slide63.xml" Id="rId7" /><Relationship Type="http://schemas.openxmlformats.org/officeDocument/2006/relationships/slide" Target="/ppt/slides/slide114.xml" Id="rId12" /><Relationship Type="http://schemas.openxmlformats.org/officeDocument/2006/relationships/viewProps" Target="/ppt/viewProps.xml" Id="rId17" /><Relationship Type="http://schemas.openxmlformats.org/officeDocument/2006/relationships/slide" Target="/ppt/slides/slide15.xml" Id="rId2" /><Relationship Type="http://schemas.openxmlformats.org/officeDocument/2006/relationships/presProps" Target="/ppt/presProps.xml" Id="rId16" /><Relationship Type="http://schemas.openxmlformats.org/officeDocument/2006/relationships/customXml" Target="/customXml/item12.xml" Id="rId20" /><Relationship Type="http://schemas.openxmlformats.org/officeDocument/2006/relationships/slideMaster" Target="/ppt/slideMasters/slideMaster11.xml" Id="rId1" /><Relationship Type="http://schemas.openxmlformats.org/officeDocument/2006/relationships/slide" Target="/ppt/slides/slide56.xml" Id="rId6" /><Relationship Type="http://schemas.openxmlformats.org/officeDocument/2006/relationships/slide" Target="/ppt/slides/slide107.xml" Id="rId11" /><Relationship Type="http://schemas.openxmlformats.org/officeDocument/2006/relationships/slide" Target="/ppt/slides/slide48.xml" Id="rId5" /><Relationship Type="http://schemas.openxmlformats.org/officeDocument/2006/relationships/commentAuthors" Target="/ppt/commentAuthors.xml" Id="rId15" /><Relationship Type="http://schemas.openxmlformats.org/officeDocument/2006/relationships/slide" Target="/ppt/slides/slide99.xml" Id="rId10" /><Relationship Type="http://schemas.openxmlformats.org/officeDocument/2006/relationships/tableStyles" Target="/ppt/tableStyles.xml" Id="rId19" /><Relationship Type="http://schemas.openxmlformats.org/officeDocument/2006/relationships/slide" Target="/ppt/slides/slide310.xml" Id="rId4" /><Relationship Type="http://schemas.openxmlformats.org/officeDocument/2006/relationships/slide" Target="/ppt/slides/slide811.xml" Id="rId9" /><Relationship Type="http://schemas.openxmlformats.org/officeDocument/2006/relationships/handoutMaster" Target="/ppt/handoutMasters/handoutMaster11.xml" Id="rId14" /><Relationship Type="http://schemas.openxmlformats.org/officeDocument/2006/relationships/customXml" Target="/customXml/item33.xml" Id="rId22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7/26/2023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7.xml.rels>&#65279;<?xml version="1.0" encoding="utf-8"?><Relationships xmlns="http://schemas.openxmlformats.org/package/2006/relationships"><Relationship Type="http://schemas.openxmlformats.org/officeDocument/2006/relationships/slide" Target="/ppt/slides/slide107.xml" Id="rId2" /><Relationship Type="http://schemas.openxmlformats.org/officeDocument/2006/relationships/notesMaster" Target="/ppt/notesMasters/notesMaster11.xml" Id="rId1" /></Relationships>
</file>

<file path=ppt/notesSlides/_rels/notesSlide114.xml.rels>&#65279;<?xml version="1.0" encoding="utf-8"?><Relationships xmlns="http://schemas.openxmlformats.org/package/2006/relationships"><Relationship Type="http://schemas.openxmlformats.org/officeDocument/2006/relationships/slide" Target="/ppt/slides/slide114.xml" Id="rId2" /><Relationship Type="http://schemas.openxmlformats.org/officeDocument/2006/relationships/notesMaster" Target="/ppt/notesMasters/notesMaster1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1.xml" Id="rId1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22.xml" Id="rId2" /><Relationship Type="http://schemas.openxmlformats.org/officeDocument/2006/relationships/notesMaster" Target="/ppt/notesMasters/notesMaster11.xml" Id="rId1" /></Relationships>
</file>

<file path=ppt/notesSlides/_rels/notesSlide310.xml.rels>&#65279;<?xml version="1.0" encoding="utf-8"?><Relationships xmlns="http://schemas.openxmlformats.org/package/2006/relationships"><Relationship Type="http://schemas.openxmlformats.org/officeDocument/2006/relationships/slide" Target="/ppt/slides/slide310.xml" Id="rId2" /><Relationship Type="http://schemas.openxmlformats.org/officeDocument/2006/relationships/notesMaster" Target="/ppt/notesMasters/notesMaster11.xml" Id="rId1" /></Relationships>
</file>

<file path=ppt/notesSlides/_rels/notesSlide48.xml.rels>&#65279;<?xml version="1.0" encoding="utf-8"?><Relationships xmlns="http://schemas.openxmlformats.org/package/2006/relationships"><Relationship Type="http://schemas.openxmlformats.org/officeDocument/2006/relationships/slide" Target="/ppt/slides/slide48.xml" Id="rId2" /><Relationship Type="http://schemas.openxmlformats.org/officeDocument/2006/relationships/notesMaster" Target="/ppt/notesMasters/notesMaster11.xml" Id="rId1" /></Relationships>
</file>

<file path=ppt/notesSlides/_rels/notesSlide56.xml.rels>&#65279;<?xml version="1.0" encoding="utf-8"?><Relationships xmlns="http://schemas.openxmlformats.org/package/2006/relationships"><Relationship Type="http://schemas.openxmlformats.org/officeDocument/2006/relationships/slide" Target="/ppt/slides/slide56.xml" Id="rId2" /><Relationship Type="http://schemas.openxmlformats.org/officeDocument/2006/relationships/notesMaster" Target="/ppt/notesMasters/notesMaster11.xml" Id="rId1" /></Relationships>
</file>

<file path=ppt/notesSlides/_rels/notesSlide63.xml.rels>&#65279;<?xml version="1.0" encoding="utf-8"?><Relationships xmlns="http://schemas.openxmlformats.org/package/2006/relationships"><Relationship Type="http://schemas.openxmlformats.org/officeDocument/2006/relationships/slide" Target="/ppt/slides/slide63.xml" Id="rId2" /><Relationship Type="http://schemas.openxmlformats.org/officeDocument/2006/relationships/notesMaster" Target="/ppt/notesMasters/notesMaster11.xml" Id="rId1" /></Relationships>
</file>

<file path=ppt/notesSlides/_rels/notesSlide71.xml.rels>&#65279;<?xml version="1.0" encoding="utf-8"?><Relationships xmlns="http://schemas.openxmlformats.org/package/2006/relationships"><Relationship Type="http://schemas.openxmlformats.org/officeDocument/2006/relationships/slide" Target="/ppt/slides/slide71.xml" Id="rId2" /><Relationship Type="http://schemas.openxmlformats.org/officeDocument/2006/relationships/notesMaster" Target="/ppt/notesMasters/notesMaster11.xml" Id="rId1" /></Relationships>
</file>

<file path=ppt/notesSlides/_rels/notesSlide811.xml.rels>&#65279;<?xml version="1.0" encoding="utf-8"?><Relationships xmlns="http://schemas.openxmlformats.org/package/2006/relationships"><Relationship Type="http://schemas.openxmlformats.org/officeDocument/2006/relationships/slide" Target="/ppt/slides/slide811.xml" Id="rId2" /><Relationship Type="http://schemas.openxmlformats.org/officeDocument/2006/relationships/notesMaster" Target="/ppt/notesMasters/notesMaster11.xml" Id="rId1" /></Relationships>
</file>

<file path=ppt/notesSlides/_rels/notesSlide99.xml.rels>&#65279;<?xml version="1.0" encoding="utf-8"?><Relationships xmlns="http://schemas.openxmlformats.org/package/2006/relationships"><Relationship Type="http://schemas.openxmlformats.org/officeDocument/2006/relationships/slide" Target="/ppt/slides/slide99.xml" Id="rId2" /><Relationship Type="http://schemas.openxmlformats.org/officeDocument/2006/relationships/notesMaster" Target="/ppt/notesMasters/notesMaster11.xml" Id="rId1" /></Relationship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5753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997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792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29675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8849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96913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67580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639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2555144"/>
      </p:ext>
    </p:extLst>
  </p:cSld>
  <p:clrMapOvr>
    <a:masterClrMapping/>
  </p:clrMapOvr>
</p:notes>
</file>

<file path=ppt/notesSlides/notesSlide8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5546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4033855"/>
      </p:ext>
    </p:extLst>
  </p:cSld>
  <p:clrMapOvr>
    <a:masterClrMapping/>
  </p:clrMapOvr>
</p:notes>
</file>

<file path=ppt/slideLayouts/_rels/slideLayout10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3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</a:extLst>
          </p:cNvPr>
          <p:cNvGrpSpPr/>
          <p:nvPr userDrawn="1"/>
        </p:nvGrpSpPr>
        <p:grpSpPr>
          <a:xfrm>
            <a:off x="481693" y="393648"/>
            <a:ext cx="11234963" cy="6070705"/>
            <a:chOff x="481693" y="393648"/>
            <a:chExt cx="11234963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3916228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56" y="4060726"/>
            <a:ext cx="11192526" cy="835740"/>
          </a:xfrm>
        </p:spPr>
        <p:txBody>
          <a:bodyPr lIns="457200" tIns="0" bIns="0"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5530650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865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E12DB-463B-5E38-0249-595352F6A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356" y="4959086"/>
            <a:ext cx="11193462" cy="757553"/>
          </a:xfrm>
        </p:spPr>
        <p:txBody>
          <a:bodyPr lIns="457200"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2CBCEA-1B14-60E2-F8BE-92C510D42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445" y="413364"/>
            <a:ext cx="11173539" cy="34893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7838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E0D1B6-1F1E-CCFB-6D36-DC3039C3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8"/>
            <a:ext cx="11235864" cy="6070705"/>
            <a:chOff x="481693" y="393648"/>
            <a:chExt cx="11235864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68117" y="6035602"/>
              <a:ext cx="69494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F1688-BA83-03DC-2B74-7A82D939F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8224463"/>
              </p:ext>
            </p:extLst>
          </p:nvPr>
        </p:nvGraphicFramePr>
        <p:xfrm>
          <a:off x="490524" y="399329"/>
          <a:ext cx="4297680" cy="60707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781" y="658762"/>
            <a:ext cx="6351638" cy="5201247"/>
          </a:xfrm>
        </p:spPr>
        <p:txBody>
          <a:bodyPr lIns="457200" tIns="0" rIns="457200" bIns="0" anchor="ctr"/>
          <a:lstStyle>
            <a:lvl1pPr algn="ctr">
              <a:lnSpc>
                <a:spcPct val="100000"/>
              </a:lnSpc>
              <a:defRPr sz="8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928" y="838200"/>
            <a:ext cx="3429000" cy="3026664"/>
          </a:xfr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880" y="4748981"/>
            <a:ext cx="3434141" cy="8455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684C2F-977D-54D2-F9DB-5A0CC3DF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57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7/26/2023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EA812700-4F7B-0919-A294-CC362E4B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0590889"/>
              </p:ext>
            </p:extLst>
          </p:nvPr>
        </p:nvGraphicFramePr>
        <p:xfrm>
          <a:off x="7462835" y="420624"/>
          <a:ext cx="42976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C4C118-FE51-F865-E568-064EE7354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5113" y="2576052"/>
            <a:ext cx="3451225" cy="299863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128" y="589938"/>
            <a:ext cx="9802761" cy="3519949"/>
          </a:xfrm>
        </p:spPr>
        <p:txBody>
          <a:bodyPr/>
          <a:lstStyle>
            <a:lvl1pPr>
              <a:lnSpc>
                <a:spcPct val="90000"/>
              </a:lnSpc>
              <a:defRPr sz="800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142271"/>
            <a:ext cx="3322638" cy="904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97205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EBF8DFED-2B0F-8F5E-DBAA-98D76543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64638672"/>
              </p:ext>
            </p:extLst>
          </p:nvPr>
        </p:nvGraphicFramePr>
        <p:xfrm>
          <a:off x="434810" y="420624"/>
          <a:ext cx="113223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119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1918974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97885616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818438643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10933088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61142639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1527096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8335320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06801296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95325700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367589565"/>
                    </a:ext>
                  </a:extLst>
                </a:gridCol>
              </a:tblGrid>
              <a:tr h="859536">
                <a:tc grid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05" y="420624"/>
            <a:ext cx="11300791" cy="824949"/>
          </a:xfrm>
        </p:spPr>
        <p:txBody>
          <a:bodyPr anchor="ctr"/>
          <a:lstStyle>
            <a:lvl1pPr algn="ctr">
              <a:lnSpc>
                <a:spcPct val="9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261" y="165939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572311" y="265112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DF2E8A7-89F2-752F-0DF7-B05CD19E5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9949" y="167971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86CD862-4539-E57E-AB29-3C732F86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206999" y="267144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327351-F712-4BD7-35A2-EA8933FD8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2674">
            <a:off x="8614539" y="1664021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CB9E4AC-A2E5-545F-FFF7-625B1BB7A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 rot="202674">
            <a:off x="8851589" y="2655754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1244D88-9A35-9B80-EAFF-3557C9EB03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88604">
            <a:off x="3100080" y="3715147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1544572-3326-C8E8-C7E7-FFFA5A2D6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 rot="21388604">
            <a:off x="3337130" y="4706880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23B9AE5-89C8-9E36-A1BF-9CE4E2680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484" y="3709035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48AF07-4B45-FEDE-C05D-99E96E4540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7084534" y="4700768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651389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329B88-C3B0-DEDF-BA89-4FECA7E2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D9B5DE-71CB-6798-3C6E-54AAB7D4F8FC}"/>
                </a:ext>
              </a:extLst>
            </p:cNvPr>
            <p:cNvGrpSpPr/>
            <p:nvPr userDrawn="1"/>
          </p:nvGrpSpPr>
          <p:grpSpPr>
            <a:xfrm>
              <a:off x="481693" y="393647"/>
              <a:ext cx="11228615" cy="6070706"/>
              <a:chOff x="481693" y="393647"/>
              <a:chExt cx="11228615" cy="607070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6663161-DCA7-1B0A-C207-F09ADAB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481693" y="393647"/>
                <a:ext cx="11228615" cy="6070706"/>
                <a:chOff x="481693" y="393647"/>
                <a:chExt cx="11228615" cy="60707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E5A6159-3269-247C-FFBE-0940C19C2B48}"/>
                    </a:ext>
                  </a:extLst>
                </p:cNvPr>
                <p:cNvSpPr/>
                <p:nvPr userDrawn="1"/>
              </p:nvSpPr>
              <p:spPr>
                <a:xfrm>
                  <a:off x="481693" y="393648"/>
                  <a:ext cx="11228615" cy="6070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6AA070F-54CD-7244-E817-D1EEAEAE37D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718957" y="393647"/>
                  <a:ext cx="0" cy="607070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B2AF797-9409-ECDA-DB46-07EC4F37F60E}"/>
                    </a:ext>
                  </a:extLst>
                </p:cNvPr>
                <p:cNvCxnSpPr/>
                <p:nvPr userDrawn="1"/>
              </p:nvCxnSpPr>
              <p:spPr>
                <a:xfrm>
                  <a:off x="10863943" y="5878287"/>
                  <a:ext cx="0" cy="58606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8123A1E-CFCD-A97E-0315-FE69EDB804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81693" y="3159704"/>
                  <a:ext cx="423725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8BCC96-50C0-4DBF-F6DC-4BDFF75A23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718957" y="5878287"/>
                <a:ext cx="69913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9111" y="3159698"/>
            <a:ext cx="4217394" cy="3289363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947" y="403472"/>
            <a:ext cx="6991355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0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60616" y="1749732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4549" y="1877962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B6BA8D7D-BBDF-6842-52E2-26BE7BD4B4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0616" y="31364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D7EED23F-2C80-CBC0-124A-91B34EAC3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49" y="324464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B285BD9D-24CC-50AA-05B8-39DBBCC0EA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60616" y="445015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A278560-5EC9-91F3-0DF2-A947D892A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4549" y="455830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22" y="408568"/>
            <a:ext cx="4238625" cy="2751130"/>
          </a:xfrm>
          <a:ln w="12700">
            <a:solidFill>
              <a:schemeClr val="bg1"/>
            </a:solidFill>
          </a:ln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2731324479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9551DA-AB5E-4A9C-38E9-26E26544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6AA070F-54CD-7244-E817-D1EEAEAE3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2AF797-9409-ECDA-DB46-07EC4F37F60E}"/>
                </a:ext>
              </a:extLst>
            </p:cNvPr>
            <p:cNvCxnSpPr/>
            <p:nvPr userDrawn="1"/>
          </p:nvCxnSpPr>
          <p:spPr>
            <a:xfrm>
              <a:off x="10863943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5878287"/>
              <a:ext cx="6991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272" y="393646"/>
            <a:ext cx="6955946" cy="867815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1508BA2B-29F0-302A-67E4-8322089846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199" y="413364"/>
            <a:ext cx="4238625" cy="3356579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99" y="3765754"/>
            <a:ext cx="4238625" cy="2678881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9922" y="1877961"/>
            <a:ext cx="6066499" cy="3698859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817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0AA671-B458-75A5-FEDC-88210D82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070B43-A554-EF44-F090-0152A26B670B}"/>
                </a:ext>
              </a:extLst>
            </p:cNvPr>
            <p:cNvGrpSpPr/>
            <p:nvPr userDrawn="1"/>
          </p:nvGrpSpPr>
          <p:grpSpPr>
            <a:xfrm>
              <a:off x="4449018" y="3035782"/>
              <a:ext cx="3216339" cy="2488545"/>
              <a:chOff x="4493183" y="3035782"/>
              <a:chExt cx="3216339" cy="248854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5F32AC8-D0FB-5633-A246-97E5484338E2}"/>
                  </a:ext>
                </a:extLst>
              </p:cNvPr>
              <p:cNvSpPr/>
              <p:nvPr userDrawn="1"/>
            </p:nvSpPr>
            <p:spPr>
              <a:xfrm>
                <a:off x="4503887" y="3035782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655351-4CA5-7030-797E-8AD884256DEB}"/>
                  </a:ext>
                </a:extLst>
              </p:cNvPr>
              <p:cNvSpPr/>
              <p:nvPr userDrawn="1"/>
            </p:nvSpPr>
            <p:spPr>
              <a:xfrm>
                <a:off x="4493183" y="4476208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E35A2D-88FA-6FF8-0B67-6386DECEFBD0}"/>
                </a:ext>
              </a:extLst>
            </p:cNvPr>
            <p:cNvGrpSpPr/>
            <p:nvPr userDrawn="1"/>
          </p:nvGrpSpPr>
          <p:grpSpPr>
            <a:xfrm>
              <a:off x="481694" y="1300843"/>
              <a:ext cx="11228613" cy="5163510"/>
              <a:chOff x="481693" y="1300843"/>
              <a:chExt cx="11228613" cy="51635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4006F0-8F76-A8D3-67AF-77573E5C34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4129" y="1300843"/>
                <a:ext cx="0" cy="51635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515FE9-A175-C681-A291-4676AEF27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57873" y="1300843"/>
                <a:ext cx="0" cy="51373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E1B1C58-815E-DA91-6DDD-C5DEEB6ADD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81693" y="1300843"/>
                <a:ext cx="112286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37489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768BF372-EE3D-B6C9-DBFD-32FAA3C7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768" y="1310640"/>
            <a:ext cx="3505938" cy="5124217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200" y="6102362"/>
            <a:ext cx="3264218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A131435-86E8-B8C3-7DA2-65F5A5EAB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4370" y="1402746"/>
            <a:ext cx="3205635" cy="1048120"/>
          </a:xfrm>
          <a:prstGeom prst="rect">
            <a:avLst/>
          </a:prstGeom>
          <a:noFill/>
          <a:ln w="22225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cap="all" baseline="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7485" y="2536721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DE4F42-71D8-6F18-9C5A-EC7A4B0C6C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85" y="3753589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87EDF9-4ED4-5490-17AF-99478B543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7485" y="4970457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0607" y="1314450"/>
            <a:ext cx="3513444" cy="5120408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8661" y="6092534"/>
            <a:ext cx="474545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50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A8433C-5928-3201-B929-9809BC39026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26180" y="1300843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8B16A6-C3DD-6DF0-14F1-218117165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8683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01B593-AEAF-46CF-9D54-9A953D102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5658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F028DD-DB18-678A-9B3E-08377E00AA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17081" y="3567922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5355" y="403472"/>
            <a:ext cx="7916188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8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8501" y="1797062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7112" y="1848465"/>
            <a:ext cx="2202425" cy="1320193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8104E534-50EC-8AA3-6CBA-04C9C71861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02192" y="1797058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B5476F6-55CD-2278-07A7-62ED02C00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8318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35789C28-53CB-4473-F779-107B46AEEB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9162" y="3952693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5492A24-37AC-C8FF-FE2A-EE13D2C3F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36879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83423"/>
            <a:ext cx="3097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83423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22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032EDE-70AC-8A1B-FDCC-E78CADAAE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34963" cy="6070706"/>
            <a:chOff x="481693" y="393647"/>
            <a:chExt cx="11234963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576B25-0313-BCA2-89A4-F40505705FF4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C9A29B-58A9-DEE3-6FDA-84D01C556C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66305" y="1300843"/>
              <a:ext cx="44440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C76CA7-A606-0822-24A8-12A4E989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4BC5D-AE5C-4860-D8FF-52E05CAD2A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5878287"/>
              <a:ext cx="44503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B9FCC7-5BD3-AC42-56C2-547FB5ADE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28655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7242" y="403478"/>
            <a:ext cx="4314145" cy="862423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26" y="413311"/>
            <a:ext cx="6756966" cy="6005015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242" y="1365282"/>
            <a:ext cx="4314143" cy="4478062"/>
          </a:xfrm>
        </p:spPr>
        <p:txBody>
          <a:bodyPr lIns="457200" tIns="822960" rIns="45720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6234" y="5994209"/>
            <a:ext cx="3361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320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1300843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9825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7020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CE9902-3760-30D6-4810-136B44F0C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4671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9C3A057-F1F1-A85C-5C3E-1178CF5812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1481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0F6D65A-37FE-C1AE-FE7B-977A41C06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29132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3A456EE-EA99-A703-7AB6-449610F60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5942" y="1994348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2C0E7BC7-C776-FDD4-7639-0B6649572D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573593" y="2561083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EE9A59A-DD07-2A19-A496-5B43AF272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7340" y="3939132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0B3477B9-B092-AAA0-9465-B3D589AB7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254991" y="4505867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C03452E-A59E-6FD5-2E14-D01D1D1937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1801" y="3941367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F8ACFA3E-CD6D-F94F-6F9C-024B2C0027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799452" y="4508102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856" y="5990069"/>
            <a:ext cx="525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4098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63079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1658" y="93406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7742" y="934066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6F57637A-A06D-900E-8535-6AA509EBDC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61658" y="2144633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6314CE-90DE-BC3F-0583-888763107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7742" y="2078898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30">
            <a:extLst>
              <a:ext uri="{FF2B5EF4-FFF2-40B4-BE49-F238E27FC236}">
                <a16:creationId xmlns:a16="http://schemas.microsoft.com/office/drawing/2014/main" id="{5ED6CFA2-D90A-73B5-58F2-0A109596980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61658" y="3296662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0491A95C-9334-52D0-DA80-A40E91351F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742" y="3230927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Picture Placeholder 30">
            <a:extLst>
              <a:ext uri="{FF2B5EF4-FFF2-40B4-BE49-F238E27FC236}">
                <a16:creationId xmlns:a16="http://schemas.microsoft.com/office/drawing/2014/main" id="{C727F284-B480-4165-FA10-5FB2EFA8D0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61658" y="459718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106AB72-F782-1011-E73F-82AB10F3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7742" y="4363618"/>
            <a:ext cx="5958348" cy="1205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3989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theme" Target="/ppt/theme/theme12.xml" Id="rId13" /><Relationship Type="http://schemas.openxmlformats.org/officeDocument/2006/relationships/slideLayout" Target="/ppt/slideLayouts/slideLayout33.xml" Id="rId3" /><Relationship Type="http://schemas.openxmlformats.org/officeDocument/2006/relationships/slideLayout" Target="/ppt/slideLayouts/slideLayout71.xml" Id="rId7" /><Relationship Type="http://schemas.openxmlformats.org/officeDocument/2006/relationships/slideLayout" Target="/ppt/slideLayouts/slideLayout124.xml" Id="rId12" /><Relationship Type="http://schemas.openxmlformats.org/officeDocument/2006/relationships/slideLayout" Target="/ppt/slideLayouts/slideLayout25.xml" Id="rId2" /><Relationship Type="http://schemas.openxmlformats.org/officeDocument/2006/relationships/slideLayout" Target="/ppt/slideLayouts/slideLayout16.xml" Id="rId1" /><Relationship Type="http://schemas.openxmlformats.org/officeDocument/2006/relationships/slideLayout" Target="/ppt/slideLayouts/slideLayout67.xml" Id="rId6" /><Relationship Type="http://schemas.openxmlformats.org/officeDocument/2006/relationships/slideLayout" Target="/ppt/slideLayouts/slideLayout118.xml" Id="rId11" /><Relationship Type="http://schemas.openxmlformats.org/officeDocument/2006/relationships/slideLayout" Target="/ppt/slideLayouts/slideLayout59.xml" Id="rId5" /><Relationship Type="http://schemas.openxmlformats.org/officeDocument/2006/relationships/slideLayout" Target="/ppt/slideLayouts/slideLayout1010.xml" Id="rId10" /><Relationship Type="http://schemas.openxmlformats.org/officeDocument/2006/relationships/slideLayout" Target="/ppt/slideLayouts/slideLayout411.xml" Id="rId4" /><Relationship Type="http://schemas.openxmlformats.org/officeDocument/2006/relationships/slideLayout" Target="/ppt/slideLayouts/slideLayout912.xml" Id="rId9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36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91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17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7.xml.rels>&#65279;<?xml version="1.0" encoding="utf-8"?><Relationships xmlns="http://schemas.openxmlformats.org/package/2006/relationships"><Relationship Type="http://schemas.openxmlformats.org/officeDocument/2006/relationships/image" Target="/ppt/media/image324.jpg" Id="rId3" /><Relationship Type="http://schemas.openxmlformats.org/officeDocument/2006/relationships/notesSlide" Target="/ppt/notesSlides/notesSlide107.xml" Id="rId2" /><Relationship Type="http://schemas.openxmlformats.org/officeDocument/2006/relationships/slideLayout" Target="/ppt/slideLayouts/slideLayout1010.xml" Id="rId1" /></Relationships>
</file>

<file path=ppt/slides/_rels/slide114.xml.rels>&#65279;<?xml version="1.0" encoding="utf-8"?><Relationships xmlns="http://schemas.openxmlformats.org/package/2006/relationships"><Relationship Type="http://schemas.openxmlformats.org/officeDocument/2006/relationships/image" Target="/ppt/media/image337.png" Id="rId3" /><Relationship Type="http://schemas.openxmlformats.org/officeDocument/2006/relationships/notesSlide" Target="/ppt/notesSlides/notesSlide114.xml" Id="rId2" /><Relationship Type="http://schemas.openxmlformats.org/officeDocument/2006/relationships/slideLayout" Target="/ppt/slideLayouts/slideLayout118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.jpg" Id="rId3" /><Relationship Type="http://schemas.openxmlformats.org/officeDocument/2006/relationships/notesSlide" Target="/ppt/notesSlides/notesSlide15.xml" Id="rId2" /><Relationship Type="http://schemas.openxmlformats.org/officeDocument/2006/relationships/slideLayout" Target="/ppt/slideLayouts/slideLayout16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notesSlide" Target="/ppt/notesSlides/notesSlide22.xml" Id="rId2" /><Relationship Type="http://schemas.openxmlformats.org/officeDocument/2006/relationships/slideLayout" Target="/ppt/slideLayouts/slideLayout25.xml" Id="rId1" /><Relationship Type="http://schemas.openxmlformats.org/officeDocument/2006/relationships/image" Target="/ppt/media/image5.svg" Id="rId6" /><Relationship Type="http://schemas.openxmlformats.org/officeDocument/2006/relationships/image" Target="/ppt/media/image43.png" Id="rId5" /><Relationship Type="http://schemas.openxmlformats.org/officeDocument/2006/relationships/image" Target="/ppt/media/image32.svg" Id="rId4" /></Relationships>
</file>

<file path=ppt/slides/_rels/slide310.xml.rels>&#65279;<?xml version="1.0" encoding="utf-8"?><Relationships xmlns="http://schemas.openxmlformats.org/package/2006/relationships"><Relationship Type="http://schemas.openxmlformats.org/officeDocument/2006/relationships/image" Target="/ppt/media/image1114.png" Id="rId8" /><Relationship Type="http://schemas.openxmlformats.org/officeDocument/2006/relationships/image" Target="/ppt/media/image615.png" Id="rId3" /><Relationship Type="http://schemas.openxmlformats.org/officeDocument/2006/relationships/image" Target="/ppt/media/image1010.svg" Id="rId7" /><Relationship Type="http://schemas.openxmlformats.org/officeDocument/2006/relationships/notesSlide" Target="/ppt/notesSlides/notesSlide310.xml" Id="rId2" /><Relationship Type="http://schemas.openxmlformats.org/officeDocument/2006/relationships/slideLayout" Target="/ppt/slideLayouts/slideLayout33.xml" Id="rId1" /><Relationship Type="http://schemas.openxmlformats.org/officeDocument/2006/relationships/image" Target="/ppt/media/image916.png" Id="rId6" /><Relationship Type="http://schemas.openxmlformats.org/officeDocument/2006/relationships/image" Target="/ppt/media/image811.svg" Id="rId5" /><Relationship Type="http://schemas.openxmlformats.org/officeDocument/2006/relationships/image" Target="/ppt/media/image717.png" Id="rId4" /><Relationship Type="http://schemas.openxmlformats.org/officeDocument/2006/relationships/image" Target="/ppt/media/image1212.svg" Id="rId9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image" Target="/ppt/media/image138.png" Id="rId3" /><Relationship Type="http://schemas.openxmlformats.org/officeDocument/2006/relationships/notesSlide" Target="/ppt/notesSlides/notesSlide48.xml" Id="rId2" /><Relationship Type="http://schemas.openxmlformats.org/officeDocument/2006/relationships/slideLayout" Target="/ppt/slideLayouts/slideLayout411.xml" Id="rId1" /><Relationship Type="http://schemas.openxmlformats.org/officeDocument/2006/relationships/image" Target="/ppt/media/image149.png" Id="rId4" /></Relationships>
</file>

<file path=ppt/slides/_rels/slide56.xml.rels>&#65279;<?xml version="1.0" encoding="utf-8"?><Relationships xmlns="http://schemas.openxmlformats.org/package/2006/relationships"><Relationship Type="http://schemas.openxmlformats.org/officeDocument/2006/relationships/image" Target="/ppt/media/image152.jpg" Id="rId3" /><Relationship Type="http://schemas.openxmlformats.org/officeDocument/2006/relationships/notesSlide" Target="/ppt/notesSlides/notesSlide56.xml" Id="rId2" /><Relationship Type="http://schemas.openxmlformats.org/officeDocument/2006/relationships/slideLayout" Target="/ppt/slideLayouts/slideLayout59.xml" Id="rId1" /><Relationship Type="http://schemas.openxmlformats.org/officeDocument/2006/relationships/image" Target="/ppt/media/image163.jpg" Id="rId4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image" Target="/ppt/media/image223.svg" Id="rId8" /><Relationship Type="http://schemas.openxmlformats.org/officeDocument/2006/relationships/image" Target="/ppt/media/image174.png" Id="rId3" /><Relationship Type="http://schemas.openxmlformats.org/officeDocument/2006/relationships/image" Target="/ppt/media/image215.png" Id="rId7" /><Relationship Type="http://schemas.openxmlformats.org/officeDocument/2006/relationships/notesSlide" Target="/ppt/notesSlides/notesSlide63.xml" Id="rId2" /><Relationship Type="http://schemas.openxmlformats.org/officeDocument/2006/relationships/slideLayout" Target="/ppt/slideLayouts/slideLayout67.xml" Id="rId1" /><Relationship Type="http://schemas.openxmlformats.org/officeDocument/2006/relationships/image" Target="/ppt/media/image204.svg" Id="rId6" /><Relationship Type="http://schemas.openxmlformats.org/officeDocument/2006/relationships/image" Target="/ppt/media/image196.png" Id="rId5" /><Relationship Type="http://schemas.openxmlformats.org/officeDocument/2006/relationships/image" Target="/ppt/media/image185.svg" Id="rId4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image" Target="/ppt/media/image23.png" Id="rId3" /><Relationship Type="http://schemas.openxmlformats.org/officeDocument/2006/relationships/notesSlide" Target="/ppt/notesSlides/notesSlide71.xml" Id="rId2" /><Relationship Type="http://schemas.openxmlformats.org/officeDocument/2006/relationships/slideLayout" Target="/ppt/slideLayouts/slideLayout71.xml" Id="rId1" /><Relationship Type="http://schemas.microsoft.com/office/2007/relationships/hdphoto" Target="/ppt/media/hdphoto1.wdp" Id="rId4" /></Relationships>
</file>

<file path=ppt/slides/_rels/slide811.xml.rels>&#65279;<?xml version="1.0" encoding="utf-8"?><Relationships xmlns="http://schemas.openxmlformats.org/package/2006/relationships"><Relationship Type="http://schemas.openxmlformats.org/officeDocument/2006/relationships/notesSlide" Target="/ppt/notesSlides/notesSlide811.xml" Id="rId2" /><Relationship Type="http://schemas.openxmlformats.org/officeDocument/2006/relationships/slideLayout" Target="/ppt/slideLayouts/slideLayout82.xml" Id="rId1" /></Relationships>
</file>

<file path=ppt/slides/_rels/slide99.xml.rels>&#65279;<?xml version="1.0" encoding="utf-8"?><Relationships xmlns="http://schemas.openxmlformats.org/package/2006/relationships"><Relationship Type="http://schemas.openxmlformats.org/officeDocument/2006/relationships/image" Target="/ppt/media/image296.svg" Id="rId8" /><Relationship Type="http://schemas.openxmlformats.org/officeDocument/2006/relationships/image" Target="/ppt/media/image2410.png" Id="rId3" /><Relationship Type="http://schemas.openxmlformats.org/officeDocument/2006/relationships/image" Target="/ppt/media/image2811.png" Id="rId7" /><Relationship Type="http://schemas.openxmlformats.org/officeDocument/2006/relationships/notesSlide" Target="/ppt/notesSlides/notesSlide99.xml" Id="rId2" /><Relationship Type="http://schemas.openxmlformats.org/officeDocument/2006/relationships/slideLayout" Target="/ppt/slideLayouts/slideLayout912.xml" Id="rId1" /><Relationship Type="http://schemas.openxmlformats.org/officeDocument/2006/relationships/image" Target="/ppt/media/image277.svg" Id="rId6" /><Relationship Type="http://schemas.openxmlformats.org/officeDocument/2006/relationships/image" Target="/ppt/media/image2612.png" Id="rId5" /><Relationship Type="http://schemas.openxmlformats.org/officeDocument/2006/relationships/image" Target="/ppt/media/image318.svg" Id="rId10" /><Relationship Type="http://schemas.openxmlformats.org/officeDocument/2006/relationships/image" Target="/ppt/media/image259.svg" Id="rId4" /><Relationship Type="http://schemas.openxmlformats.org/officeDocument/2006/relationships/image" Target="/ppt/media/image3013.png" Id="rId9" /></Relationships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C9355A3-D3D7-6C22-BE38-D7A5828C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next month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5B578A-C09B-DD87-E61C-C2C3757A9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5ACFB-C9A9-9CF3-2459-1B311BC00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48A8DFA-8625-35E2-036F-97DCEB69F9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Join us next month as we uncover more key elements of architectural drafting and planning that contribute to the creation of sustainable, functional, and aesthetically pleasing structures.</a:t>
            </a:r>
          </a:p>
        </p:txBody>
      </p:sp>
      <p:pic>
        <p:nvPicPr>
          <p:cNvPr id="8" name="Picture Placeholder 7" descr="A close-up of a person's hand on a book">
            <a:extLst>
              <a:ext uri="{FF2B5EF4-FFF2-40B4-BE49-F238E27FC236}">
                <a16:creationId xmlns:a16="http://schemas.microsoft.com/office/drawing/2014/main" id="{252EC82F-DF8E-A54F-52E8-8053E25625D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684" b="684"/>
          <a:stretch/>
        </p:blipFill>
        <p:spPr/>
      </p:pic>
    </p:spTree>
    <p:extLst>
      <p:ext uri="{BB962C8B-B14F-4D97-AF65-F5344CB8AC3E}">
        <p14:creationId xmlns:p14="http://schemas.microsoft.com/office/powerpoint/2010/main" val="3186028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81" y="658762"/>
            <a:ext cx="6351638" cy="520124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3" name="Picture Placeholder 72" descr="A city with many buildings">
            <a:extLst>
              <a:ext uri="{FF2B5EF4-FFF2-40B4-BE49-F238E27FC236}">
                <a16:creationId xmlns:a16="http://schemas.microsoft.com/office/drawing/2014/main" id="{0155CF5C-C7FD-AF09-E2E8-ADC9BAFFE9B2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 rotWithShape="1">
          <a:blip r:embed="rId3"/>
          <a:srcRect l="74" r="74"/>
          <a:stretch/>
        </p:blipFill>
        <p:spPr>
          <a:xfrm>
            <a:off x="923928" y="838200"/>
            <a:ext cx="3429000" cy="3026664"/>
          </a:xfrm>
          <a:ln w="9525"/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D45BE16D-C734-39D9-31F9-204C6D152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4880" y="4748981"/>
            <a:ext cx="3434141" cy="845574"/>
          </a:xfrm>
        </p:spPr>
        <p:txBody>
          <a:bodyPr/>
          <a:lstStyle/>
          <a:p>
            <a:r>
              <a:rPr lang="en-US" dirty="0"/>
              <a:t>Kramer-Correia Construction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45166E84-D2D4-FF04-0DF4-E925709A2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</p:spPr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BE44-52CB-1E62-063D-1F7B3B12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34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women working together ">
            <a:extLst>
              <a:ext uri="{FF2B5EF4-FFF2-40B4-BE49-F238E27FC236}">
                <a16:creationId xmlns:a16="http://schemas.microsoft.com/office/drawing/2014/main" id="{0C1659CC-4590-9683-6670-EEE2A7FB4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86" b="486"/>
          <a:stretch/>
        </p:blipFill>
        <p:spPr>
          <a:xfrm>
            <a:off x="7885113" y="2576052"/>
            <a:ext cx="3451225" cy="2998633"/>
          </a:xfr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2A7A4DC1-E50C-440F-5AAD-B8FF3E74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8" y="589938"/>
            <a:ext cx="9802761" cy="3519949"/>
          </a:xfrm>
        </p:spPr>
        <p:txBody>
          <a:bodyPr/>
          <a:lstStyle/>
          <a:p>
            <a:r>
              <a:rPr lang="en-US" dirty="0"/>
              <a:t>Architectural Drafting </a:t>
            </a:r>
            <a:br>
              <a:rPr lang="en-US" dirty="0"/>
            </a:br>
            <a:r>
              <a:rPr lang="en-US" dirty="0"/>
              <a:t>+ Planning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2CC159-4789-0E92-08AE-ECCAB12B6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5142271"/>
            <a:ext cx="3322638" cy="904824"/>
          </a:xfrm>
        </p:spPr>
        <p:txBody>
          <a:bodyPr/>
          <a:lstStyle/>
          <a:p>
            <a:r>
              <a:rPr lang="en-US" dirty="0"/>
              <a:t>Kramer-Correia Construction</a:t>
            </a:r>
          </a:p>
        </p:txBody>
      </p:sp>
    </p:spTree>
    <p:extLst>
      <p:ext uri="{BB962C8B-B14F-4D97-AF65-F5344CB8AC3E}">
        <p14:creationId xmlns:p14="http://schemas.microsoft.com/office/powerpoint/2010/main" val="17238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A2DC73CD-9A7B-4B8B-45B7-9126C374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5" y="420624"/>
            <a:ext cx="11300791" cy="824949"/>
          </a:xfrm>
        </p:spPr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DB62453-4969-6C70-7DA2-BCCA22A25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5261" y="1659392"/>
            <a:ext cx="2252101" cy="2252208"/>
          </a:xfrm>
        </p:spPr>
        <p:txBody>
          <a:bodyPr/>
          <a:lstStyle/>
          <a:p>
            <a:r>
              <a:rPr lang="en-US" dirty="0"/>
              <a:t>LESSON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54DFB20-8AC4-58AC-499A-504A64E28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572311" y="2651125"/>
            <a:ext cx="1778000" cy="996950"/>
          </a:xfrm>
        </p:spPr>
        <p:txBody>
          <a:bodyPr>
            <a:normAutofit/>
          </a:bodyPr>
          <a:lstStyle/>
          <a:p>
            <a:r>
              <a:rPr lang="en-US" dirty="0"/>
              <a:t>The role of </a:t>
            </a:r>
          </a:p>
          <a:p>
            <a:r>
              <a:rPr lang="en-US" dirty="0"/>
              <a:t>architects in </a:t>
            </a:r>
          </a:p>
          <a:p>
            <a:r>
              <a:rPr lang="en-US" dirty="0"/>
              <a:t>sustainable design</a:t>
            </a:r>
          </a:p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733E13-2AC1-FDA0-D1A6-410D3B4FF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9949" y="1679712"/>
            <a:ext cx="2252101" cy="2252208"/>
          </a:xfrm>
        </p:spPr>
        <p:txBody>
          <a:bodyPr/>
          <a:lstStyle/>
          <a:p>
            <a:r>
              <a:rPr lang="en-US" dirty="0"/>
              <a:t>LESSON 3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812A0521-9D97-D048-D8FA-F5D639569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5206999" y="2671445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Environmental considerations in architectural planning</a:t>
            </a:r>
          </a:p>
          <a:p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8E2FC3-E531-4F92-3700-99419B66A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02674">
            <a:off x="8614539" y="1664021"/>
            <a:ext cx="2252101" cy="2252208"/>
          </a:xfrm>
        </p:spPr>
        <p:txBody>
          <a:bodyPr/>
          <a:lstStyle/>
          <a:p>
            <a:r>
              <a:rPr lang="en-US" dirty="0"/>
              <a:t>LESSON 5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93E53EE-0BB9-DE57-7EC4-2F41A0EF60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 rot="202674">
            <a:off x="8851589" y="2655754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Case studies: </a:t>
            </a:r>
          </a:p>
          <a:p>
            <a:pPr lvl="0"/>
            <a:r>
              <a:rPr lang="en-US" dirty="0"/>
              <a:t>sustainable architectural designs</a:t>
            </a:r>
          </a:p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CFCFD87-FE58-4897-D984-E46E2DC2DE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21388604">
            <a:off x="3100080" y="3715147"/>
            <a:ext cx="2252101" cy="2252208"/>
          </a:xfrm>
        </p:spPr>
        <p:txBody>
          <a:bodyPr/>
          <a:lstStyle/>
          <a:p>
            <a:r>
              <a:rPr lang="en-US" dirty="0"/>
              <a:t>LESSON 2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56C860-21F3-D1FF-A221-B4580EF919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white">
          <a:xfrm rot="21388604">
            <a:off x="3337130" y="4706880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Principles of </a:t>
            </a:r>
          </a:p>
          <a:p>
            <a:pPr lvl="0"/>
            <a:r>
              <a:rPr lang="en-US" dirty="0"/>
              <a:t>efficient design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041D5A2-29C2-E95E-A837-75DEA53103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47484" y="3709035"/>
            <a:ext cx="2252101" cy="2252208"/>
          </a:xfrm>
        </p:spPr>
        <p:txBody>
          <a:bodyPr/>
          <a:lstStyle/>
          <a:p>
            <a:r>
              <a:rPr lang="en-US" dirty="0"/>
              <a:t>LESSON 4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ACE8E486-3643-9AD4-B07B-39A02CBBE8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7084534" y="4700768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Technological </a:t>
            </a:r>
          </a:p>
          <a:p>
            <a:pPr lvl="0"/>
            <a:r>
              <a:rPr lang="en-US" dirty="0"/>
              <a:t>advancements in architectural drafting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E7378F-DDC5-E280-3208-7D5A28F2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417204" y="1502693"/>
            <a:ext cx="1441296" cy="461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379710-FBA6-9898-F44A-1352F6BE8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840669" y="1458281"/>
            <a:ext cx="1211232" cy="5062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2A7F9CB-CB61-28E7-AA16-03DCFEB4C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 rot="299600">
            <a:off x="9243538" y="1480396"/>
            <a:ext cx="1211232" cy="5062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10CE9DC-6B41-FE0C-7122-28180805A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 rot="21233692">
            <a:off x="3722621" y="3518686"/>
            <a:ext cx="879613" cy="4616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7E73402-A7BF-A3F1-1734-3A52890FE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7567710" y="3485125"/>
            <a:ext cx="828804" cy="5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053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381022-4B22-8C42-F771-5462B110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22" y="408568"/>
            <a:ext cx="4238625" cy="2751130"/>
          </a:xfrm>
        </p:spPr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one</a:t>
            </a:r>
          </a:p>
        </p:txBody>
      </p:sp>
      <p:pic>
        <p:nvPicPr>
          <p:cNvPr id="90" name="Picture Placeholder 89" descr="A group of women working together ">
            <a:extLst>
              <a:ext uri="{FF2B5EF4-FFF2-40B4-BE49-F238E27FC236}">
                <a16:creationId xmlns:a16="http://schemas.microsoft.com/office/drawing/2014/main" id="{C01B0945-27A0-EFA1-2F21-976CE1AE9C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79" r="179"/>
          <a:stretch/>
        </p:blipFill>
        <p:spPr>
          <a:xfrm>
            <a:off x="499111" y="3159698"/>
            <a:ext cx="4217394" cy="328936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FEC1DE-09F2-6B25-7BD6-41A59FB8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8947" y="403472"/>
            <a:ext cx="6991355" cy="862432"/>
          </a:xfrm>
        </p:spPr>
        <p:txBody>
          <a:bodyPr/>
          <a:lstStyle/>
          <a:p>
            <a:r>
              <a:rPr lang="en-US"/>
              <a:t>THE ROLE OF ARCHITECTS IN SUSTAINABLE DESIGN</a:t>
            </a:r>
            <a:endParaRPr lang="en-US" dirty="0"/>
          </a:p>
        </p:txBody>
      </p:sp>
      <p:pic>
        <p:nvPicPr>
          <p:cNvPr id="36" name="Picture Placeholder 35" descr="Planning icon">
            <a:extLst>
              <a:ext uri="{FF2B5EF4-FFF2-40B4-BE49-F238E27FC236}">
                <a16:creationId xmlns:a16="http://schemas.microsoft.com/office/drawing/2014/main" id="{6E9A53B3-C98C-981D-808A-46C951C969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60616" y="1749732"/>
            <a:ext cx="914400" cy="914400"/>
          </a:xfrm>
        </p:spPr>
      </p:pic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37C82C75-3E20-9EBF-108C-0799BF3B26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4549" y="1877962"/>
            <a:ext cx="4801647" cy="698090"/>
          </a:xfrm>
        </p:spPr>
        <p:txBody>
          <a:bodyPr>
            <a:normAutofit/>
          </a:bodyPr>
          <a:lstStyle/>
          <a:p>
            <a:r>
              <a:rPr lang="en-US"/>
              <a:t>Definition of architectural drafting</a:t>
            </a:r>
            <a:br>
              <a:rPr lang="en-US"/>
            </a:br>
            <a:r>
              <a:rPr lang="en-US"/>
              <a:t>and planning</a:t>
            </a:r>
            <a:endParaRPr lang="en-US" dirty="0"/>
          </a:p>
        </p:txBody>
      </p:sp>
      <p:pic>
        <p:nvPicPr>
          <p:cNvPr id="58" name="Picture Placeholder 57" descr="building">
            <a:extLst>
              <a:ext uri="{FF2B5EF4-FFF2-40B4-BE49-F238E27FC236}">
                <a16:creationId xmlns:a16="http://schemas.microsoft.com/office/drawing/2014/main" id="{BFE4633B-B0DF-0AF2-90BA-FAA5B06B42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60616" y="3136491"/>
            <a:ext cx="914400" cy="914400"/>
          </a:xfr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36D8843-9956-50C7-5B27-6A10F685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4549" y="3244646"/>
            <a:ext cx="4801647" cy="698090"/>
          </a:xfrm>
        </p:spPr>
        <p:txBody>
          <a:bodyPr>
            <a:normAutofit/>
          </a:bodyPr>
          <a:lstStyle/>
          <a:p>
            <a:r>
              <a:rPr lang="en-US"/>
              <a:t>Exploring the responsibilities and challenges architects face</a:t>
            </a:r>
            <a:endParaRPr lang="en-US" dirty="0"/>
          </a:p>
        </p:txBody>
      </p:sp>
      <p:pic>
        <p:nvPicPr>
          <p:cNvPr id="60" name="Picture Placeholder 59" descr="Plant in hand">
            <a:extLst>
              <a:ext uri="{FF2B5EF4-FFF2-40B4-BE49-F238E27FC236}">
                <a16:creationId xmlns:a16="http://schemas.microsoft.com/office/drawing/2014/main" id="{AC9F5568-C4F1-EBC5-E00C-712423C9AF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260616" y="4450151"/>
            <a:ext cx="914400" cy="914400"/>
          </a:xfrm>
        </p:spPr>
      </p:pic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E98C0CE4-2C1F-73CA-0F08-DC30424E9D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4549" y="4558306"/>
            <a:ext cx="4801647" cy="698090"/>
          </a:xfrm>
        </p:spPr>
        <p:txBody>
          <a:bodyPr>
            <a:normAutofit/>
          </a:bodyPr>
          <a:lstStyle/>
          <a:p>
            <a:r>
              <a:rPr lang="en-US"/>
              <a:t>The impact of architectural decisions on energy efficiency and resource conservation</a:t>
            </a:r>
            <a:endParaRPr lang="en-US" dirty="0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C051E230-576F-23FD-43F5-BFD7FE81F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</p:spPr>
        <p:txBody>
          <a:bodyPr/>
          <a:lstStyle/>
          <a:p>
            <a:r>
              <a:rPr lang="en-US"/>
              <a:t>Architectural Drafting and Planning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E6F308-F4EA-9567-C2CB-25ED32F3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26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86F4-8A6F-B0FE-3963-C82BA4A8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272" y="393646"/>
            <a:ext cx="6955946" cy="867815"/>
          </a:xfrm>
        </p:spPr>
        <p:txBody>
          <a:bodyPr/>
          <a:lstStyle/>
          <a:p>
            <a:r>
              <a:rPr lang="en-US" dirty="0"/>
              <a:t>Lesson One</a:t>
            </a:r>
          </a:p>
        </p:txBody>
      </p:sp>
      <p:pic>
        <p:nvPicPr>
          <p:cNvPr id="39" name="Picture Placeholder 38" descr="Men standing in a large building">
            <a:extLst>
              <a:ext uri="{FF2B5EF4-FFF2-40B4-BE49-F238E27FC236}">
                <a16:creationId xmlns:a16="http://schemas.microsoft.com/office/drawing/2014/main" id="{71332D1E-65DA-928A-F346-87EA74BBD2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20" b="420"/>
          <a:stretch/>
        </p:blipFill>
        <p:spPr>
          <a:xfrm>
            <a:off x="489199" y="413364"/>
            <a:ext cx="4238625" cy="3356579"/>
          </a:xfrm>
        </p:spPr>
      </p:pic>
      <p:pic>
        <p:nvPicPr>
          <p:cNvPr id="41" name="Picture Placeholder 40" descr="A blueprint of a house">
            <a:extLst>
              <a:ext uri="{FF2B5EF4-FFF2-40B4-BE49-F238E27FC236}">
                <a16:creationId xmlns:a16="http://schemas.microsoft.com/office/drawing/2014/main" id="{156C1DD8-6AC4-A507-79B7-AB33C2A5A4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88" b="188"/>
          <a:stretch/>
        </p:blipFill>
        <p:spPr>
          <a:xfrm>
            <a:off x="489199" y="3765754"/>
            <a:ext cx="4238625" cy="26788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D5F748-1565-9DA9-0615-2528105609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9922" y="1877961"/>
            <a:ext cx="6066499" cy="3698859"/>
          </a:xfrm>
        </p:spPr>
        <p:txBody>
          <a:bodyPr/>
          <a:lstStyle/>
          <a:p>
            <a:r>
              <a:rPr lang="en-US" dirty="0"/>
              <a:t>Architectural drafting and planning refer to the processes involved in creating detailed drawings, diagrams, and plans for the design, construction, and development of buildings and structures.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Architects bear significant responsibilities in the design and construction of buildings.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incorporating sustainable design principles, architects can minimize the environmental impact of structures and promote efficient resource utilization.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45D44-403A-18B5-4F6D-9F085B0E7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</p:spPr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2D159-480E-1CFF-69FD-20BD829B0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71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70F-0024-2932-E6FE-27ED2A06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two</a:t>
            </a:r>
          </a:p>
        </p:txBody>
      </p:sp>
      <p:pic>
        <p:nvPicPr>
          <p:cNvPr id="11" name="Picture Placeholder 10" descr="A high angle view of people working in a library">
            <a:extLst>
              <a:ext uri="{FF2B5EF4-FFF2-40B4-BE49-F238E27FC236}">
                <a16:creationId xmlns:a16="http://schemas.microsoft.com/office/drawing/2014/main" id="{2274BA22-FF39-4565-35EC-AD009DB73E1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541" r="541"/>
          <a:stretch/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0797C-0DBF-443D-894D-3C6A9DE10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2F5EE21-7184-03A5-6443-DBC7D8DC4A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The Principles of </a:t>
            </a:r>
            <a:br>
              <a:rPr lang="en-US" dirty="0"/>
            </a:br>
            <a:r>
              <a:rPr lang="en-US" dirty="0"/>
              <a:t>Efficient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686F1-E97A-9FBC-DD50-0C5358D47C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Space planning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451392-A439-19B3-58A1-EE44FC469A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Functional layouts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439070CF-40C6-6E6C-44B0-927766FDDF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A person holding a book">
            <a:extLst>
              <a:ext uri="{FF2B5EF4-FFF2-40B4-BE49-F238E27FC236}">
                <a16:creationId xmlns:a16="http://schemas.microsoft.com/office/drawing/2014/main" id="{1CA00613-D1AF-0D68-2BAC-C6AD2AA84F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53" r="153"/>
          <a:stretch/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087B0-212D-7E38-9554-316741E34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32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AF88-A80F-5E9A-21FD-0391AE30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FBFD-B46F-7338-ED83-DAE4C395B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ENVIRONMENTAL CONSIDERATIONS </a:t>
            </a:r>
          </a:p>
        </p:txBody>
      </p:sp>
      <p:pic>
        <p:nvPicPr>
          <p:cNvPr id="23" name="Picture Placeholder 22" descr="plant icon">
            <a:extLst>
              <a:ext uri="{FF2B5EF4-FFF2-40B4-BE49-F238E27FC236}">
                <a16:creationId xmlns:a16="http://schemas.microsoft.com/office/drawing/2014/main" id="{8B116666-542A-498C-73F1-E0050CDD0FC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32BB18-46D7-9F89-A6FC-14EB561C03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Architects play a crucial role in implementing these practices to reduce the environmental impact of buildings.</a:t>
            </a:r>
          </a:p>
        </p:txBody>
      </p:sp>
      <p:pic>
        <p:nvPicPr>
          <p:cNvPr id="27" name="Picture Placeholder 26" descr="Tap dripping">
            <a:extLst>
              <a:ext uri="{FF2B5EF4-FFF2-40B4-BE49-F238E27FC236}">
                <a16:creationId xmlns:a16="http://schemas.microsoft.com/office/drawing/2014/main" id="{8D3A3A4E-5104-7FB0-AFB6-8F3E44DF8C0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2" r="352"/>
          <a:stretch/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04E56A-1BF2-0D99-6BE2-A79C1F76D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08318" y="3917953"/>
            <a:ext cx="2296356" cy="1745427"/>
          </a:xfrm>
        </p:spPr>
        <p:txBody>
          <a:bodyPr>
            <a:normAutofit/>
          </a:bodyPr>
          <a:lstStyle/>
          <a:p>
            <a:r>
              <a:rPr lang="en-US" dirty="0"/>
              <a:t>Green building practices involve the integration of sustainable design strategies and the use of environmentally friendly materials throughout the entire architectural process.</a:t>
            </a:r>
          </a:p>
        </p:txBody>
      </p:sp>
      <p:pic>
        <p:nvPicPr>
          <p:cNvPr id="25" name="Picture Placeholder 24" descr="Plans drawing">
            <a:extLst>
              <a:ext uri="{FF2B5EF4-FFF2-40B4-BE49-F238E27FC236}">
                <a16:creationId xmlns:a16="http://schemas.microsoft.com/office/drawing/2014/main" id="{08B86793-FF5F-E1BD-ADAE-ABDE6B77B01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52" b="352"/>
          <a:stretch/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656C19-96DA-6922-AA4F-024729918C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36879" y="3917953"/>
            <a:ext cx="2296356" cy="1745427"/>
          </a:xfrm>
        </p:spPr>
        <p:txBody>
          <a:bodyPr/>
          <a:lstStyle/>
          <a:p>
            <a:r>
              <a:rPr lang="en-US" dirty="0"/>
              <a:t>Water conservation strategies can include the incorporation of efficient plumbing, rainwater collection, and landscape designs that require minimal irrigation.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DFB93-F840-F503-761D-F825B6DEB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74545"/>
            <a:ext cx="3097071" cy="365125"/>
          </a:xfrm>
        </p:spPr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4064-F059-CB97-8C02-557B1F92F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74545"/>
            <a:ext cx="7728153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84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D324045-FEA8-8298-1164-EDD8D43F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one summary</a:t>
            </a:r>
          </a:p>
        </p:txBody>
      </p:sp>
      <p:pic>
        <p:nvPicPr>
          <p:cNvPr id="10" name="Picture Placeholder 9" descr="A view of a city from the ground">
            <a:extLst>
              <a:ext uri="{FF2B5EF4-FFF2-40B4-BE49-F238E27FC236}">
                <a16:creationId xmlns:a16="http://schemas.microsoft.com/office/drawing/2014/main" id="{DA78B055-7FF0-89DA-B20C-4EE25054FA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108000"/>
                    </a14:imgEffect>
                  </a14:imgLayer>
                </a14:imgProps>
              </a:ext>
            </a:extLst>
          </a:blip>
          <a:srcRect t="604" b="604"/>
          <a:stretch/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7275E97-2AEF-30E3-1A66-1C85415827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 of sustainable </a:t>
            </a:r>
            <a:br>
              <a:rPr lang="en-US" dirty="0"/>
            </a:br>
            <a:r>
              <a:rPr lang="en-US" dirty="0"/>
              <a:t>design in today's world</a:t>
            </a:r>
          </a:p>
          <a:p>
            <a:endParaRPr lang="en-US" dirty="0"/>
          </a:p>
          <a:p>
            <a:r>
              <a:rPr lang="en-US" dirty="0"/>
              <a:t>Exploring the responsibilities </a:t>
            </a:r>
            <a:br>
              <a:rPr lang="en-US" dirty="0"/>
            </a:br>
            <a:r>
              <a:rPr lang="en-US" dirty="0"/>
              <a:t>and challenges architects face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impact of architectural</a:t>
            </a:r>
            <a:br>
              <a:rPr lang="en-US" dirty="0"/>
            </a:br>
            <a:r>
              <a:rPr lang="en-US" dirty="0"/>
              <a:t> decisions on energy efficiency </a:t>
            </a:r>
            <a:br>
              <a:rPr lang="en-US" dirty="0"/>
            </a:br>
            <a:r>
              <a:rPr lang="en-US" dirty="0"/>
              <a:t>and resource conservation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F7854-BA59-D6FF-C98B-2381AF97E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1ABC3-C604-47E7-1203-7F26CDC4F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81562"/>
      </p:ext>
    </p:extLst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86EBE01-25EA-E55C-212F-55BB71067B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Lesson 1.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B15C5BD-E2F2-DF1A-A4AB-80126D6228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Role of architects in sustainable design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12FF41A1-5D72-0088-3340-EA7BE9A112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Lesson 3. 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8A171E58-4545-A19D-4D4B-0FF850C663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Environmental considerations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14627B05-A870-AC47-84B8-8E7062A765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Lesson 5. </a:t>
            </a:r>
          </a:p>
          <a:p>
            <a:endParaRPr lang="en-US" dirty="0"/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10563C9D-3B5D-7409-58CD-C8D42CC146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Case </a:t>
            </a:r>
            <a:br>
              <a:rPr lang="en-US" dirty="0"/>
            </a:br>
            <a:r>
              <a:rPr lang="en-US" dirty="0"/>
              <a:t>studies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152A94FD-3A84-B566-3565-6D4F989EE1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/>
          </a:solidFill>
        </p:spPr>
        <p:txBody>
          <a:bodyPr/>
          <a:lstStyle/>
          <a:p>
            <a:pPr lvl="0"/>
            <a:r>
              <a:rPr lang="en-US" dirty="0"/>
              <a:t>Lesson 2.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7EA869C-0FD7-B2B6-6F9B-4D7A1A0292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of  efficient design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25C723-D324-3121-79DD-E895FC283C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0"/>
            <a:r>
              <a:rPr lang="en-US" dirty="0"/>
              <a:t>Lesson 4. 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BA06F96-6BE4-4466-344F-D7F1CEBB756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US" dirty="0"/>
              <a:t>Technological advancements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874C12F-8812-2096-8060-F088B62E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3" idx="2"/>
            <a:endCxn id="84" idx="1"/>
          </p:cNvCxnSpPr>
          <p:nvPr/>
        </p:nvCxnSpPr>
        <p:spPr>
          <a:xfrm rot="16200000" flipH="1">
            <a:off x="2199481" y="3695700"/>
            <a:ext cx="1270794" cy="565943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05C0612-907D-A1B0-77EB-156D85AE1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4" idx="0"/>
            <a:endCxn id="80" idx="1"/>
          </p:cNvCxnSpPr>
          <p:nvPr/>
        </p:nvCxnSpPr>
        <p:spPr>
          <a:xfrm rot="5400000" flipH="1" flipV="1">
            <a:off x="3971131" y="3018632"/>
            <a:ext cx="1270794" cy="569119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6EBA5F2-CBC4-5DAB-A7BE-650C68443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86" idx="1"/>
          </p:cNvCxnSpPr>
          <p:nvPr/>
        </p:nvCxnSpPr>
        <p:spPr>
          <a:xfrm rot="16200000" flipH="1">
            <a:off x="5780763" y="3736856"/>
            <a:ext cx="1274279" cy="486495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0B745C-817B-528D-B36C-5CC1B9BDD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6" idx="0"/>
            <a:endCxn id="82" idx="1"/>
          </p:cNvCxnSpPr>
          <p:nvPr/>
        </p:nvCxnSpPr>
        <p:spPr>
          <a:xfrm rot="5400000" flipH="1" flipV="1">
            <a:off x="7514829" y="3020617"/>
            <a:ext cx="1272381" cy="569912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932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9A48-A5C4-EFFD-853A-0B7EF012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82" y="393646"/>
            <a:ext cx="3260519" cy="5484640"/>
          </a:xfrm>
        </p:spPr>
        <p:txBody>
          <a:bodyPr/>
          <a:lstStyle/>
          <a:p>
            <a:r>
              <a:rPr lang="en-US" dirty="0"/>
              <a:t>Course overview</a:t>
            </a:r>
          </a:p>
        </p:txBody>
      </p:sp>
      <p:pic>
        <p:nvPicPr>
          <p:cNvPr id="36" name="Picture Placeholder 35" descr="puzzle piece">
            <a:extLst>
              <a:ext uri="{FF2B5EF4-FFF2-40B4-BE49-F238E27FC236}">
                <a16:creationId xmlns:a16="http://schemas.microsoft.com/office/drawing/2014/main" id="{CB3F8D1D-D630-42A7-9EFC-E37C99A530B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8" r="108"/>
          <a:stretch/>
        </p:blipFill>
        <p:spPr>
          <a:xfrm>
            <a:off x="4261658" y="934066"/>
            <a:ext cx="731520" cy="73152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94758-9A11-25CF-FB3C-C5AD4D637D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7742" y="934066"/>
            <a:ext cx="5958348" cy="862991"/>
          </a:xfrm>
        </p:spPr>
        <p:txBody>
          <a:bodyPr/>
          <a:lstStyle/>
          <a:p>
            <a:r>
              <a:rPr lang="en-US" dirty="0"/>
              <a:t>Architects must navigate a multitude of challenges throughout the design process, like understanding client requirements, incorporating sustainable design principles, and collaborating with various stakeholders.</a:t>
            </a:r>
          </a:p>
        </p:txBody>
      </p:sp>
      <p:pic>
        <p:nvPicPr>
          <p:cNvPr id="38" name="Picture Placeholder 37" descr="scales">
            <a:extLst>
              <a:ext uri="{FF2B5EF4-FFF2-40B4-BE49-F238E27FC236}">
                <a16:creationId xmlns:a16="http://schemas.microsoft.com/office/drawing/2014/main" id="{5D4068BA-7FB0-C568-1C10-AEC89E20B9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8" r="108"/>
          <a:stretch/>
        </p:blipFill>
        <p:spPr>
          <a:xfrm>
            <a:off x="4261658" y="2144633"/>
            <a:ext cx="731520" cy="73152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CD3770-2B15-A13E-D52A-E75185FCA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07742" y="2078898"/>
            <a:ext cx="5958348" cy="862991"/>
          </a:xfrm>
        </p:spPr>
        <p:txBody>
          <a:bodyPr/>
          <a:lstStyle/>
          <a:p>
            <a:r>
              <a:rPr lang="en-US" dirty="0"/>
              <a:t>Balancing creativity with practicality and addressing the diverse needs of clients and users are constant challenges that architects must tackle to deliver successful architectural solutions.</a:t>
            </a:r>
          </a:p>
        </p:txBody>
      </p:sp>
      <p:pic>
        <p:nvPicPr>
          <p:cNvPr id="40" name="Picture Placeholder 39" descr="Eco Power">
            <a:extLst>
              <a:ext uri="{FF2B5EF4-FFF2-40B4-BE49-F238E27FC236}">
                <a16:creationId xmlns:a16="http://schemas.microsoft.com/office/drawing/2014/main" id="{DC0F4638-981F-A716-D84A-643F1B2D3DB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261658" y="3296662"/>
            <a:ext cx="731520" cy="73152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5C7B59-B258-64F0-E401-6B4CF2991C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07742" y="3230927"/>
            <a:ext cx="5958348" cy="862991"/>
          </a:xfrm>
        </p:spPr>
        <p:txBody>
          <a:bodyPr/>
          <a:lstStyle/>
          <a:p>
            <a:r>
              <a:rPr lang="en-US" dirty="0"/>
              <a:t>By examining the importance of efficient design, environmental considerations, and technological advancements, we can understand how architects play a pivotal role in shaping the future of our built environment. </a:t>
            </a:r>
          </a:p>
        </p:txBody>
      </p:sp>
      <p:pic>
        <p:nvPicPr>
          <p:cNvPr id="42" name="Picture Placeholder 41" descr="Plan drawing">
            <a:extLst>
              <a:ext uri="{FF2B5EF4-FFF2-40B4-BE49-F238E27FC236}">
                <a16:creationId xmlns:a16="http://schemas.microsoft.com/office/drawing/2014/main" id="{80D99C32-2776-D9D3-E6E9-96AD265C693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8" r="108"/>
          <a:stretch/>
        </p:blipFill>
        <p:spPr>
          <a:xfrm>
            <a:off x="4261658" y="4597186"/>
            <a:ext cx="731520" cy="73152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D04BCC-FE0F-EA9A-C7D1-B095D6120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07742" y="4363618"/>
            <a:ext cx="5958348" cy="1205135"/>
          </a:xfrm>
        </p:spPr>
        <p:txBody>
          <a:bodyPr/>
          <a:lstStyle/>
          <a:p>
            <a:r>
              <a:rPr lang="en-US" dirty="0"/>
              <a:t>Architectural drafting involves creating precise and accurate two-dimensional (2D) or three-dimensional (3D) representations of architectural designs, while architectural planning encompasses the strategic considerations, spatial organization, and functional layout of a structure, taking into account factors such as aesthetics, building codes, safety regulations, and sustainability.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186A4-F39C-A21D-70B2-861DAE518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</p:spPr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E181C-31B4-9716-262F-DDD8025DE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19251"/>
      </p:ext>
    </p:extLst>
  </p:cSld>
  <p:clrMapOvr>
    <a:masterClrMapping/>
  </p:clrMapOvr>
</p:sld>
</file>

<file path=ppt/theme/theme12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4050C6"/>
      </a:accent2>
      <a:accent3>
        <a:srgbClr val="5A68CE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Custom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70617_Win32_SL_v4" id="{352587A7-A0EF-4556-B874-046F84C2953A}" vid="{B8F94B47-5699-492D-880B-93801CB3AB09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2.xml.rels>&#65279;<?xml version="1.0" encoding="utf-8"?><Relationships xmlns="http://schemas.openxmlformats.org/package/2006/relationships"><Relationship Type="http://schemas.openxmlformats.org/officeDocument/2006/relationships/customXmlProps" Target="/customXml/itemProps12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1.xml" Id="rId1" /></Relationships>
</file>

<file path=customXml/_rels/item33.xml.rels>&#65279;<?xml version="1.0" encoding="utf-8"?><Relationships xmlns="http://schemas.openxmlformats.org/package/2006/relationships"><Relationship Type="http://schemas.openxmlformats.org/officeDocument/2006/relationships/customXmlProps" Target="/customXml/itemProps33.xml" Id="rId1" /></Relationships>
</file>

<file path=customXml/item1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2.xml><?xml version="1.0" encoding="utf-8"?>
<ds:datastoreItem xmlns:ds="http://schemas.openxmlformats.org/officeDocument/2006/customXml" ds:itemID="{515CA377-0790-46D4-B5AA-52D758FDC6C8}"/>
</file>

<file path=customXml/itemProps21.xml><?xml version="1.0" encoding="utf-8"?>
<ds:datastoreItem xmlns:ds="http://schemas.openxmlformats.org/officeDocument/2006/customXml" ds:itemID="{C4D08653-28FD-436D-9BBD-7F5890C46491}"/>
</file>

<file path=customXml/itemProps33.xml><?xml version="1.0" encoding="utf-8"?>
<ds:datastoreItem xmlns:ds="http://schemas.openxmlformats.org/officeDocument/2006/customXml" ds:itemID="{8D93A374-42E0-42C5-B699-DD5839AA9ACC}"/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0</ap:TotalTime>
  <ap:Words>534</ap:Words>
  <ap:Application>Microsoft Office PowerPoint</ap:Application>
  <ap:PresentationFormat>Widescreen</ap:PresentationFormat>
  <ap:Paragraphs>90</ap:Paragraphs>
  <ap:Slides>11</ap:Slides>
  <ap:Notes>11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ap:HeadingPairs>
  <ap:TitlesOfParts>
    <vt:vector baseType="lpstr" size="16">
      <vt:lpstr>Arial</vt:lpstr>
      <vt:lpstr>Calibri</vt:lpstr>
      <vt:lpstr>Gill Sans MT</vt:lpstr>
      <vt:lpstr>Wingdings 2</vt:lpstr>
      <vt:lpstr>Custom</vt:lpstr>
      <vt:lpstr>Architectural Drafting  + Planning</vt:lpstr>
      <vt:lpstr>COURSE OUTLINE</vt:lpstr>
      <vt:lpstr>Lesson  one</vt:lpstr>
      <vt:lpstr>Lesson One</vt:lpstr>
      <vt:lpstr>Lesson two</vt:lpstr>
      <vt:lpstr>Lesson  three</vt:lpstr>
      <vt:lpstr>Lesson one summary</vt:lpstr>
      <vt:lpstr>Course progress</vt:lpstr>
      <vt:lpstr>Course overview</vt:lpstr>
      <vt:lpstr>Join us next month</vt:lpstr>
      <vt:lpstr>Thank you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2023-07-20T22:31:04Z</dcterms:created>
  <dcterms:modified xsi:type="dcterms:W3CDTF">2023-07-27T03:48:29Z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